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2" r:id="rId4"/>
    <p:sldId id="273" r:id="rId5"/>
    <p:sldId id="278" r:id="rId6"/>
    <p:sldId id="259" r:id="rId7"/>
    <p:sldId id="276" r:id="rId8"/>
    <p:sldId id="260" r:id="rId9"/>
    <p:sldId id="261" r:id="rId10"/>
    <p:sldId id="262" r:id="rId11"/>
    <p:sldId id="269" r:id="rId12"/>
    <p:sldId id="271" r:id="rId13"/>
    <p:sldId id="267" r:id="rId14"/>
    <p:sldId id="263" r:id="rId15"/>
    <p:sldId id="265" r:id="rId16"/>
    <p:sldId id="264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24" autoAdjust="0"/>
  </p:normalViewPr>
  <p:slideViewPr>
    <p:cSldViewPr>
      <p:cViewPr varScale="1">
        <p:scale>
          <a:sx n="109" d="100"/>
          <a:sy n="109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F71E-3061-471D-A655-473F1E89B65E}" type="datetimeFigureOut">
              <a:rPr lang="hu-HU" smtClean="0"/>
              <a:pPr/>
              <a:t>2019.12.02.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1D3E-7D2C-4E3B-A374-A4FB50FA11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F71E-3061-471D-A655-473F1E89B65E}" type="datetimeFigureOut">
              <a:rPr lang="hu-HU" smtClean="0"/>
              <a:pPr/>
              <a:t>2019.12.02.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1D3E-7D2C-4E3B-A374-A4FB50FA11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F71E-3061-471D-A655-473F1E89B65E}" type="datetimeFigureOut">
              <a:rPr lang="hu-HU" smtClean="0"/>
              <a:pPr/>
              <a:t>2019.12.02.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1D3E-7D2C-4E3B-A374-A4FB50FA11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F71E-3061-471D-A655-473F1E89B65E}" type="datetimeFigureOut">
              <a:rPr lang="hu-HU" smtClean="0"/>
              <a:pPr/>
              <a:t>2019.12.02.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1D3E-7D2C-4E3B-A374-A4FB50FA11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F71E-3061-471D-A655-473F1E89B65E}" type="datetimeFigureOut">
              <a:rPr lang="hu-HU" smtClean="0"/>
              <a:pPr/>
              <a:t>2019.12.02.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1D3E-7D2C-4E3B-A374-A4FB50FA11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F71E-3061-471D-A655-473F1E89B65E}" type="datetimeFigureOut">
              <a:rPr lang="hu-HU" smtClean="0"/>
              <a:pPr/>
              <a:t>2019.12.02.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1D3E-7D2C-4E3B-A374-A4FB50FA11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F71E-3061-471D-A655-473F1E89B65E}" type="datetimeFigureOut">
              <a:rPr lang="hu-HU" smtClean="0"/>
              <a:pPr/>
              <a:t>2019.12.02.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1D3E-7D2C-4E3B-A374-A4FB50FA11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F71E-3061-471D-A655-473F1E89B65E}" type="datetimeFigureOut">
              <a:rPr lang="hu-HU" smtClean="0"/>
              <a:pPr/>
              <a:t>2019.12.02.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1D3E-7D2C-4E3B-A374-A4FB50FA11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F71E-3061-471D-A655-473F1E89B65E}" type="datetimeFigureOut">
              <a:rPr lang="hu-HU" smtClean="0"/>
              <a:pPr/>
              <a:t>2019.12.02.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1D3E-7D2C-4E3B-A374-A4FB50FA11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F71E-3061-471D-A655-473F1E89B65E}" type="datetimeFigureOut">
              <a:rPr lang="hu-HU" smtClean="0"/>
              <a:pPr/>
              <a:t>2019.12.02.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1D3E-7D2C-4E3B-A374-A4FB50FA11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F71E-3061-471D-A655-473F1E89B65E}" type="datetimeFigureOut">
              <a:rPr lang="hu-HU" smtClean="0"/>
              <a:pPr/>
              <a:t>2019.12.02.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1D3E-7D2C-4E3B-A374-A4FB50FA11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3F71E-3061-471D-A655-473F1E89B65E}" type="datetimeFigureOut">
              <a:rPr lang="hu-HU" smtClean="0"/>
              <a:pPr/>
              <a:t>2019.12.02.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51D3E-7D2C-4E3B-A374-A4FB50FA111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Image, Print and </a:t>
            </a:r>
            <a:r>
              <a:rPr lang="hu-HU" dirty="0" err="1" smtClean="0"/>
              <a:t>Manuscript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Early</a:t>
            </a:r>
            <a:r>
              <a:rPr lang="hu-HU" dirty="0" smtClean="0"/>
              <a:t> Modern </a:t>
            </a:r>
            <a:r>
              <a:rPr lang="hu-HU" dirty="0" err="1" smtClean="0"/>
              <a:t>Cologne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Krisztina Péter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/>
          <a:srcRect l="2898" t="42676" r="50746" b="7096"/>
          <a:stretch>
            <a:fillRect/>
          </a:stretch>
        </p:blipFill>
        <p:spPr bwMode="auto">
          <a:xfrm>
            <a:off x="755576" y="260648"/>
            <a:ext cx="7513338" cy="64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3"/>
          <p:cNvPicPr>
            <a:picLocks/>
          </p:cNvPicPr>
          <p:nvPr/>
        </p:nvPicPr>
        <p:blipFill>
          <a:blip r:embed="rId2" cstate="print"/>
          <a:srcRect l="2688" t="4727" r="2894" b="11574"/>
          <a:stretch>
            <a:fillRect/>
          </a:stretch>
        </p:blipFill>
        <p:spPr bwMode="auto">
          <a:xfrm>
            <a:off x="251520" y="404664"/>
            <a:ext cx="8671802" cy="6044141"/>
          </a:xfrm>
          <a:prstGeom prst="rect">
            <a:avLst/>
          </a:prstGeom>
          <a:noFill/>
          <a:ln w="9525">
            <a:solidFill>
              <a:srgbClr val="C00000">
                <a:alpha val="0"/>
              </a:srgbClr>
            </a:solidFill>
            <a:miter lim="800000"/>
            <a:headEnd/>
            <a:tailEnd/>
          </a:ln>
        </p:spPr>
      </p:pic>
      <p:sp>
        <p:nvSpPr>
          <p:cNvPr id="7" name="Ellipszis 6"/>
          <p:cNvSpPr/>
          <p:nvPr/>
        </p:nvSpPr>
        <p:spPr>
          <a:xfrm>
            <a:off x="1403648" y="4149080"/>
            <a:ext cx="2016224" cy="792088"/>
          </a:xfrm>
          <a:prstGeom prst="ellipse">
            <a:avLst/>
          </a:prstGeom>
          <a:noFill/>
          <a:ln>
            <a:solidFill>
              <a:srgbClr val="C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2" name="Egyenes összekötő nyíllal 11"/>
          <p:cNvCxnSpPr/>
          <p:nvPr/>
        </p:nvCxnSpPr>
        <p:spPr>
          <a:xfrm>
            <a:off x="7812360" y="2492896"/>
            <a:ext cx="91440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H="1">
            <a:off x="5436096" y="2348880"/>
            <a:ext cx="2232248" cy="18002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H="1">
            <a:off x="5076056" y="1556792"/>
            <a:ext cx="1008112" cy="2592288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flipH="1" flipV="1">
            <a:off x="971600" y="836712"/>
            <a:ext cx="5040560" cy="43204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>
            <a:off x="971600" y="1052736"/>
            <a:ext cx="0" cy="122413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 flipV="1">
            <a:off x="1187624" y="1412776"/>
            <a:ext cx="432048" cy="86409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>
            <a:off x="1691680" y="1484784"/>
            <a:ext cx="2232248" cy="7200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/>
          <p:nvPr/>
        </p:nvCxnSpPr>
        <p:spPr>
          <a:xfrm flipH="1">
            <a:off x="3131840" y="1628800"/>
            <a:ext cx="792088" cy="381642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/>
          <p:nvPr/>
        </p:nvCxnSpPr>
        <p:spPr>
          <a:xfrm flipH="1" flipV="1">
            <a:off x="1043608" y="4221088"/>
            <a:ext cx="2088232" cy="115212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3"/>
          <p:cNvPicPr>
            <a:picLocks/>
          </p:cNvPicPr>
          <p:nvPr/>
        </p:nvPicPr>
        <p:blipFill>
          <a:blip r:embed="rId2" cstate="print"/>
          <a:srcRect l="2688" t="4727" r="2894" b="11574"/>
          <a:stretch>
            <a:fillRect/>
          </a:stretch>
        </p:blipFill>
        <p:spPr bwMode="auto">
          <a:xfrm>
            <a:off x="251520" y="404664"/>
            <a:ext cx="8671802" cy="6044141"/>
          </a:xfrm>
          <a:prstGeom prst="rect">
            <a:avLst/>
          </a:prstGeom>
          <a:noFill/>
          <a:ln w="9525">
            <a:solidFill>
              <a:srgbClr val="C00000">
                <a:alpha val="0"/>
              </a:srgbClr>
            </a:solidFill>
            <a:miter lim="800000"/>
            <a:headEnd/>
            <a:tailEnd/>
          </a:ln>
        </p:spPr>
      </p:pic>
      <p:sp>
        <p:nvSpPr>
          <p:cNvPr id="7" name="Ellipszis 6"/>
          <p:cNvSpPr/>
          <p:nvPr/>
        </p:nvSpPr>
        <p:spPr>
          <a:xfrm>
            <a:off x="1403648" y="4149080"/>
            <a:ext cx="2016224" cy="792088"/>
          </a:xfrm>
          <a:prstGeom prst="ellipse">
            <a:avLst/>
          </a:prstGeom>
          <a:noFill/>
          <a:ln>
            <a:solidFill>
              <a:srgbClr val="C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2" name="Egyenes összekötő nyíllal 11"/>
          <p:cNvCxnSpPr/>
          <p:nvPr/>
        </p:nvCxnSpPr>
        <p:spPr>
          <a:xfrm>
            <a:off x="7812360" y="2492896"/>
            <a:ext cx="91440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rot="10800000" flipV="1">
            <a:off x="7236296" y="2492896"/>
            <a:ext cx="576064" cy="266429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 flipH="1" flipV="1">
            <a:off x="3419872" y="3573016"/>
            <a:ext cx="1656184" cy="792088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/>
          <p:nvPr/>
        </p:nvCxnSpPr>
        <p:spPr>
          <a:xfrm flipH="1" flipV="1">
            <a:off x="1043608" y="980728"/>
            <a:ext cx="2376264" cy="2592288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 flipV="1">
            <a:off x="1115616" y="908720"/>
            <a:ext cx="792088" cy="72008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 flipH="1">
            <a:off x="1691680" y="908720"/>
            <a:ext cx="144016" cy="50405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nyíllal 37"/>
          <p:cNvCxnSpPr/>
          <p:nvPr/>
        </p:nvCxnSpPr>
        <p:spPr>
          <a:xfrm flipV="1">
            <a:off x="1691680" y="1052736"/>
            <a:ext cx="1656184" cy="288032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/>
          <p:nvPr/>
        </p:nvCxnSpPr>
        <p:spPr>
          <a:xfrm flipH="1">
            <a:off x="971600" y="1124744"/>
            <a:ext cx="2376264" cy="1512168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nyíllal 41"/>
          <p:cNvCxnSpPr/>
          <p:nvPr/>
        </p:nvCxnSpPr>
        <p:spPr>
          <a:xfrm flipV="1">
            <a:off x="1043608" y="1124744"/>
            <a:ext cx="5112568" cy="1512168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nyíllal 43"/>
          <p:cNvCxnSpPr/>
          <p:nvPr/>
        </p:nvCxnSpPr>
        <p:spPr>
          <a:xfrm flipH="1">
            <a:off x="2195736" y="1196752"/>
            <a:ext cx="3888432" cy="410445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>
            <a:off x="5148064" y="4365104"/>
            <a:ext cx="2088232" cy="864096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3"/>
          <p:cNvPicPr>
            <a:picLocks/>
          </p:cNvPicPr>
          <p:nvPr/>
        </p:nvPicPr>
        <p:blipFill>
          <a:blip r:embed="rId2" cstate="print"/>
          <a:srcRect l="2688" t="4727" r="2894" b="11574"/>
          <a:stretch>
            <a:fillRect/>
          </a:stretch>
        </p:blipFill>
        <p:spPr bwMode="auto">
          <a:xfrm>
            <a:off x="251520" y="404664"/>
            <a:ext cx="8671802" cy="6044141"/>
          </a:xfrm>
          <a:prstGeom prst="rect">
            <a:avLst/>
          </a:prstGeom>
          <a:noFill/>
          <a:ln w="9525">
            <a:solidFill>
              <a:srgbClr val="C00000">
                <a:alpha val="0"/>
              </a:srgbClr>
            </a:solidFill>
            <a:miter lim="800000"/>
            <a:headEnd/>
            <a:tailEnd/>
          </a:ln>
        </p:spPr>
      </p:pic>
      <p:sp>
        <p:nvSpPr>
          <p:cNvPr id="7" name="Ellipszis 6"/>
          <p:cNvSpPr/>
          <p:nvPr/>
        </p:nvSpPr>
        <p:spPr>
          <a:xfrm>
            <a:off x="1403648" y="4149080"/>
            <a:ext cx="2016224" cy="792088"/>
          </a:xfrm>
          <a:prstGeom prst="ellipse">
            <a:avLst/>
          </a:prstGeom>
          <a:noFill/>
          <a:ln>
            <a:solidFill>
              <a:srgbClr val="C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539552" y="836712"/>
            <a:ext cx="3816424" cy="25202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4860032" y="1052736"/>
            <a:ext cx="3096344" cy="36724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827584" y="3861048"/>
            <a:ext cx="3240360" cy="21602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68978" t="55010" r="6670" b="11493"/>
          <a:stretch>
            <a:fillRect/>
          </a:stretch>
        </p:blipFill>
        <p:spPr bwMode="auto">
          <a:xfrm>
            <a:off x="179512" y="1844824"/>
            <a:ext cx="3683820" cy="398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Tartalom helye 5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1890" t="11838" r="24409" b="69315"/>
          <a:stretch>
            <a:fillRect/>
          </a:stretch>
        </p:blipFill>
        <p:spPr bwMode="auto">
          <a:xfrm>
            <a:off x="3923928" y="2924944"/>
            <a:ext cx="5064845" cy="130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2468" t="4341" r="65687" b="49732"/>
          <a:stretch>
            <a:fillRect/>
          </a:stretch>
        </p:blipFill>
        <p:spPr bwMode="auto">
          <a:xfrm>
            <a:off x="251520" y="1340768"/>
            <a:ext cx="3785033" cy="429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Tartalom helye 5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18330" r="7128" b="8824"/>
          <a:stretch>
            <a:fillRect/>
          </a:stretch>
        </p:blipFill>
        <p:spPr bwMode="auto">
          <a:xfrm>
            <a:off x="4283968" y="180047"/>
            <a:ext cx="4160937" cy="667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Thank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your</a:t>
            </a:r>
            <a:r>
              <a:rPr lang="hu-HU" dirty="0" smtClean="0"/>
              <a:t> </a:t>
            </a:r>
            <a:r>
              <a:rPr lang="hu-HU" dirty="0" err="1" smtClean="0"/>
              <a:t>attention</a:t>
            </a:r>
            <a:r>
              <a:rPr lang="hu-HU" dirty="0"/>
              <a:t>!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Hermann von </a:t>
            </a:r>
            <a:r>
              <a:rPr lang="hu-HU" dirty="0" err="1" smtClean="0"/>
              <a:t>Weinsberg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(1518-1597)</a:t>
            </a:r>
            <a:endParaRPr lang="hu-HU" dirty="0"/>
          </a:p>
        </p:txBody>
      </p:sp>
      <p:pic>
        <p:nvPicPr>
          <p:cNvPr id="4" name="Tartalom helye 3" descr="Titelblat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/>
          <a:srcRect l="43636" t="10882" r="25289" b="11177"/>
          <a:stretch>
            <a:fillRect/>
          </a:stretch>
        </p:blipFill>
        <p:spPr bwMode="auto">
          <a:xfrm>
            <a:off x="2267744" y="188641"/>
            <a:ext cx="4649697" cy="65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49587" t="8824" r="20165" b="10882"/>
          <a:stretch>
            <a:fillRect/>
          </a:stretch>
        </p:blipFill>
        <p:spPr bwMode="auto">
          <a:xfrm>
            <a:off x="323528" y="476672"/>
            <a:ext cx="3935613" cy="587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Tartalom helye 7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19367" t="35204" r="62664" b="12624"/>
          <a:stretch>
            <a:fillRect/>
          </a:stretch>
        </p:blipFill>
        <p:spPr bwMode="auto">
          <a:xfrm>
            <a:off x="4788024" y="476672"/>
            <a:ext cx="3600400" cy="58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/>
          <a:srcRect l="19098" t="37639" r="40422" b="9518"/>
          <a:stretch>
            <a:fillRect/>
          </a:stretch>
        </p:blipFill>
        <p:spPr bwMode="auto">
          <a:xfrm>
            <a:off x="1938337" y="1452562"/>
            <a:ext cx="526732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949280"/>
            <a:ext cx="5486400" cy="720080"/>
          </a:xfrm>
        </p:spPr>
        <p:txBody>
          <a:bodyPr>
            <a:normAutofit lnSpcReduction="10000"/>
          </a:bodyPr>
          <a:lstStyle/>
          <a:p>
            <a:r>
              <a:rPr lang="en-GB" i="1" dirty="0" err="1"/>
              <a:t>Discours</a:t>
            </a:r>
            <a:r>
              <a:rPr lang="en-GB" i="1" dirty="0"/>
              <a:t>, </a:t>
            </a:r>
            <a:r>
              <a:rPr lang="en-GB" i="1" dirty="0" err="1"/>
              <a:t>wahrhaftige</a:t>
            </a:r>
            <a:r>
              <a:rPr lang="en-GB" i="1" dirty="0"/>
              <a:t> </a:t>
            </a:r>
            <a:r>
              <a:rPr lang="en-GB" i="1" dirty="0" err="1"/>
              <a:t>Erzehlung</a:t>
            </a:r>
            <a:r>
              <a:rPr lang="en-GB" i="1" dirty="0"/>
              <a:t>, </a:t>
            </a:r>
            <a:r>
              <a:rPr lang="en-GB" i="1" dirty="0" err="1"/>
              <a:t>wie</a:t>
            </a:r>
            <a:r>
              <a:rPr lang="en-GB" i="1" dirty="0"/>
              <a:t> </a:t>
            </a:r>
            <a:r>
              <a:rPr lang="en-GB" i="1" dirty="0" err="1"/>
              <a:t>Henricus</a:t>
            </a:r>
            <a:r>
              <a:rPr lang="en-GB" i="1" dirty="0"/>
              <a:t> III., </a:t>
            </a:r>
            <a:r>
              <a:rPr lang="en-GB" i="1" dirty="0" err="1"/>
              <a:t>König</a:t>
            </a:r>
            <a:r>
              <a:rPr lang="en-GB" i="1" dirty="0"/>
              <a:t> in </a:t>
            </a:r>
            <a:r>
              <a:rPr lang="en-GB" i="1" dirty="0" err="1"/>
              <a:t>Frankreich</a:t>
            </a:r>
            <a:r>
              <a:rPr lang="en-GB" i="1" dirty="0"/>
              <a:t>, von </a:t>
            </a:r>
            <a:r>
              <a:rPr lang="en-GB" i="1" dirty="0" err="1"/>
              <a:t>einem</a:t>
            </a:r>
            <a:r>
              <a:rPr lang="en-GB" i="1" dirty="0"/>
              <a:t> </a:t>
            </a:r>
            <a:r>
              <a:rPr lang="en-GB" i="1" dirty="0" err="1"/>
              <a:t>Münch</a:t>
            </a:r>
            <a:r>
              <a:rPr lang="en-GB" i="1" dirty="0"/>
              <a:t>, Jacob Clemens </a:t>
            </a:r>
            <a:r>
              <a:rPr lang="en-GB" i="1" dirty="0" err="1"/>
              <a:t>genannt</a:t>
            </a:r>
            <a:r>
              <a:rPr lang="en-GB" i="1" dirty="0"/>
              <a:t>, d. 1. Aug. 1589 </a:t>
            </a:r>
            <a:r>
              <a:rPr lang="en-GB" i="1" dirty="0" err="1"/>
              <a:t>ist</a:t>
            </a:r>
            <a:r>
              <a:rPr lang="en-GB" i="1" dirty="0"/>
              <a:t> </a:t>
            </a:r>
            <a:r>
              <a:rPr lang="en-GB" i="1" dirty="0" err="1"/>
              <a:t>erstochen</a:t>
            </a:r>
            <a:r>
              <a:rPr lang="en-GB" i="1" dirty="0"/>
              <a:t> </a:t>
            </a:r>
            <a:r>
              <a:rPr lang="en-GB" i="1" dirty="0" err="1"/>
              <a:t>worden</a:t>
            </a:r>
            <a:r>
              <a:rPr lang="en-GB" dirty="0"/>
              <a:t>. </a:t>
            </a:r>
            <a:r>
              <a:rPr lang="en-GB" dirty="0" err="1"/>
              <a:t>Verlegung</a:t>
            </a:r>
            <a:r>
              <a:rPr lang="en-GB" dirty="0"/>
              <a:t> Petri </a:t>
            </a:r>
            <a:r>
              <a:rPr lang="en-GB" dirty="0" err="1"/>
              <a:t>Cesaree</a:t>
            </a:r>
            <a:r>
              <a:rPr lang="en-GB" dirty="0"/>
              <a:t>: Basel, 1589. [VD 16 ZV 19129] </a:t>
            </a:r>
            <a:endParaRPr lang="hu-HU" dirty="0"/>
          </a:p>
        </p:txBody>
      </p:sp>
      <p:pic>
        <p:nvPicPr>
          <p:cNvPr id="5" name="Tartalom helye 3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2305" b="2305"/>
          <a:stretch>
            <a:fillRect/>
          </a:stretch>
        </p:blipFill>
        <p:spPr bwMode="auto">
          <a:xfrm>
            <a:off x="683568" y="188640"/>
            <a:ext cx="7563690" cy="567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/>
          <a:srcRect l="20331" t="34464" r="29934" b="8750"/>
          <a:stretch>
            <a:fillRect/>
          </a:stretch>
        </p:blipFill>
        <p:spPr bwMode="auto">
          <a:xfrm>
            <a:off x="395536" y="764704"/>
            <a:ext cx="8412424" cy="54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/>
          <a:srcRect l="48831" t="5500" r="3409" b="34193"/>
          <a:stretch>
            <a:fillRect/>
          </a:stretch>
        </p:blipFill>
        <p:spPr bwMode="auto">
          <a:xfrm>
            <a:off x="1115616" y="260648"/>
            <a:ext cx="6450748" cy="640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/>
          <a:srcRect l="2351" t="4059" r="50872" b="51829"/>
          <a:stretch>
            <a:fillRect/>
          </a:stretch>
        </p:blipFill>
        <p:spPr bwMode="auto">
          <a:xfrm>
            <a:off x="755576" y="548680"/>
            <a:ext cx="7834292" cy="580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Műhel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</TotalTime>
  <Words>53</Words>
  <Application>Microsoft Office PowerPoint</Application>
  <PresentationFormat>Diavetítés a képernyőre (4:3 oldalarány)</PresentationFormat>
  <Paragraphs>5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Office-téma</vt:lpstr>
      <vt:lpstr>Image, Print and Manuscript in Early Modern Cologne</vt:lpstr>
      <vt:lpstr>Hermann von Weinsberg (1518-1597)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assassination of Henry III (1589)</dc:title>
  <dc:creator>Éva</dc:creator>
  <cp:lastModifiedBy>Robotka Andrea</cp:lastModifiedBy>
  <cp:revision>58</cp:revision>
  <dcterms:created xsi:type="dcterms:W3CDTF">2018-01-16T20:32:59Z</dcterms:created>
  <dcterms:modified xsi:type="dcterms:W3CDTF">2019-12-02T13:53:45Z</dcterms:modified>
</cp:coreProperties>
</file>